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m" ContentType="application/vnd.ms-excel.sheet.macroEnabled.12"/>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9"/>
  </p:notesMasterIdLst>
  <p:sldIdLst>
    <p:sldId id="264" r:id="rId5"/>
    <p:sldId id="312" r:id="rId6"/>
    <p:sldId id="313" r:id="rId7"/>
    <p:sldId id="314" r:id="rId8"/>
    <p:sldId id="315" r:id="rId9"/>
    <p:sldId id="316" r:id="rId10"/>
    <p:sldId id="317" r:id="rId11"/>
    <p:sldId id="318" r:id="rId12"/>
    <p:sldId id="319" r:id="rId13"/>
    <p:sldId id="320" r:id="rId14"/>
    <p:sldId id="321" r:id="rId15"/>
    <p:sldId id="322" r:id="rId16"/>
    <p:sldId id="323" r:id="rId17"/>
    <p:sldId id="32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DFFB8"/>
    <a:srgbClr val="00FE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44BF6C-DE73-49BD-A68C-C087AE25D899}" v="49" dt="2023-07-11T08:05:21.6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0" d="100"/>
          <a:sy n="80" d="100"/>
        </p:scale>
        <p:origin x="58" y="1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6DBDFE-DD3D-4291-A404-1B97A83A6EA8}" type="datetimeFigureOut">
              <a:rPr lang="en-US" smtClean="0"/>
              <a:t>11-Jul-23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56DE3-4E01-4AFD-AD42-42312842ED89}" type="slidenum">
              <a:rPr lang="en-US" smtClean="0"/>
              <a:t>‹#›</a:t>
            </a:fld>
            <a:endParaRPr lang="en-US" dirty="0"/>
          </a:p>
        </p:txBody>
      </p:sp>
    </p:spTree>
    <p:extLst>
      <p:ext uri="{BB962C8B-B14F-4D97-AF65-F5344CB8AC3E}">
        <p14:creationId xmlns:p14="http://schemas.microsoft.com/office/powerpoint/2010/main" val="702961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9870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1904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11-Jul-23</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184701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11-Jul-23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75881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11-Jul-23</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169732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11-Jul-23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00582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11-Jul-23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20732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11-Jul-23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3587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11-Jul-23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75327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11-Jul-23</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32160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11-Jul-23</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099103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11-Jul-23</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720901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package" Target="../embeddings/Microsoft_Excel_Macro-Enabled_Worksheet.xlsm"/><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lower illustrations">
            <a:extLst>
              <a:ext uri="{FF2B5EF4-FFF2-40B4-BE49-F238E27FC236}">
                <a16:creationId xmlns:a16="http://schemas.microsoft.com/office/drawing/2014/main" id="{46768272-0F6A-4E58-A45C-F10D015D8952}"/>
              </a:ext>
            </a:extLst>
          </p:cNvPr>
          <p:cNvPicPr>
            <a:picLocks noChangeAspect="1"/>
          </p:cNvPicPr>
          <p:nvPr/>
        </p:nvPicPr>
        <p:blipFill rotWithShape="1">
          <a:blip r:embed="rId4">
            <a:duotone>
              <a:prstClr val="black"/>
              <a:srgbClr val="00B050">
                <a:tint val="45000"/>
                <a:satMod val="400000"/>
              </a:srgbClr>
            </a:duotone>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a:stretch/>
        </p:blipFill>
        <p:spPr>
          <a:xfrm>
            <a:off x="20" y="-839"/>
            <a:ext cx="12191980" cy="6858000"/>
          </a:xfrm>
          <a:prstGeom prst="rect">
            <a:avLst/>
          </a:prstGeom>
        </p:spPr>
      </p:pic>
      <p:sp useBgFill="1">
        <p:nvSpPr>
          <p:cNvPr id="73" name="Rectangle 72">
            <a:extLst>
              <a:ext uri="{FF2B5EF4-FFF2-40B4-BE49-F238E27FC236}">
                <a16:creationId xmlns:a16="http://schemas.microsoft.com/office/drawing/2014/main" id="{BF9FFE17-DE95-4821-ACC1-B90C95449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75" name="Rectangle 74">
            <a:extLst>
              <a:ext uri="{FF2B5EF4-FFF2-40B4-BE49-F238E27FC236}">
                <a16:creationId xmlns:a16="http://schemas.microsoft.com/office/drawing/2014/main" id="{03CF76AF-FF72-4430-A772-058403290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1771132" y="2091262"/>
            <a:ext cx="8649738" cy="3233213"/>
          </a:xfrm>
        </p:spPr>
        <p:txBody>
          <a:bodyPr>
            <a:normAutofit/>
          </a:bodyPr>
          <a:lstStyle/>
          <a:p>
            <a:r>
              <a:rPr lang="en-US" sz="6800" dirty="0"/>
              <a:t>Operation &amp; Metric Analytics</a:t>
            </a:r>
          </a:p>
        </p:txBody>
      </p:sp>
      <p:sp>
        <p:nvSpPr>
          <p:cNvPr id="77" name="Rectangle 76">
            <a:extLst>
              <a:ext uri="{FF2B5EF4-FFF2-40B4-BE49-F238E27FC236}">
                <a16:creationId xmlns:a16="http://schemas.microsoft.com/office/drawing/2014/main" id="{0B1C8180-2FDD-4202-8C45-4057CB1AB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9" name="Straight Connector 78">
            <a:extLst>
              <a:ext uri="{FF2B5EF4-FFF2-40B4-BE49-F238E27FC236}">
                <a16:creationId xmlns:a16="http://schemas.microsoft.com/office/drawing/2014/main" id="{D6E86CC6-13EA-4A88-86AD-CF27BF52CC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F80B441-4F7D-4B40-8A13-FED03A1F3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0C7FD1A-44B1-4E4C-B0C9-A8103DCCDCC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4773B01-7E91-5F83-BCE6-45A4F86A1260}"/>
              </a:ext>
            </a:extLst>
          </p:cNvPr>
          <p:cNvSpPr txBox="1"/>
          <p:nvPr/>
        </p:nvSpPr>
        <p:spPr>
          <a:xfrm>
            <a:off x="5250180" y="1448752"/>
            <a:ext cx="2117700" cy="461665"/>
          </a:xfrm>
          <a:prstGeom prst="rect">
            <a:avLst/>
          </a:prstGeom>
          <a:noFill/>
        </p:spPr>
        <p:txBody>
          <a:bodyPr wrap="square" rtlCol="0">
            <a:spAutoFit/>
          </a:bodyPr>
          <a:lstStyle/>
          <a:p>
            <a:r>
              <a:rPr lang="en-US" sz="2400" b="1" dirty="0">
                <a:latin typeface="+mj-lt"/>
              </a:rPr>
              <a:t>PROJECT-3</a:t>
            </a:r>
          </a:p>
        </p:txBody>
      </p:sp>
    </p:spTree>
    <p:extLst>
      <p:ext uri="{BB962C8B-B14F-4D97-AF65-F5344CB8AC3E}">
        <p14:creationId xmlns:p14="http://schemas.microsoft.com/office/powerpoint/2010/main" val="42028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7DFFB8"/>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1CAC03-8C31-6594-0854-9FD12D7A84E3}"/>
              </a:ext>
            </a:extLst>
          </p:cNvPr>
          <p:cNvSpPr>
            <a:spLocks noGrp="1"/>
          </p:cNvSpPr>
          <p:nvPr>
            <p:ph idx="1"/>
          </p:nvPr>
        </p:nvSpPr>
        <p:spPr>
          <a:xfrm>
            <a:off x="1066800" y="390525"/>
            <a:ext cx="10058400" cy="5562219"/>
          </a:xfrm>
        </p:spPr>
        <p:txBody>
          <a:bodyPr>
            <a:normAutofit/>
          </a:bodyPr>
          <a:lstStyle/>
          <a:p>
            <a:pPr marL="0" indent="0">
              <a:buNone/>
            </a:pPr>
            <a:r>
              <a:rPr lang="en-US" sz="2400" b="1" dirty="0"/>
              <a:t>2.User Growth:</a:t>
            </a:r>
          </a:p>
        </p:txBody>
      </p:sp>
      <p:pic>
        <p:nvPicPr>
          <p:cNvPr id="7" name="Picture 6">
            <a:extLst>
              <a:ext uri="{FF2B5EF4-FFF2-40B4-BE49-F238E27FC236}">
                <a16:creationId xmlns:a16="http://schemas.microsoft.com/office/drawing/2014/main" id="{5E190B4D-84B6-C9CB-6EFE-C9571077ED40}"/>
              </a:ext>
            </a:extLst>
          </p:cNvPr>
          <p:cNvPicPr>
            <a:picLocks noChangeAspect="1"/>
          </p:cNvPicPr>
          <p:nvPr/>
        </p:nvPicPr>
        <p:blipFill>
          <a:blip r:embed="rId2"/>
          <a:stretch>
            <a:fillRect/>
          </a:stretch>
        </p:blipFill>
        <p:spPr>
          <a:xfrm>
            <a:off x="1435989" y="905256"/>
            <a:ext cx="9279636" cy="5638419"/>
          </a:xfrm>
          <a:prstGeom prst="rect">
            <a:avLst/>
          </a:prstGeom>
        </p:spPr>
      </p:pic>
    </p:spTree>
    <p:extLst>
      <p:ext uri="{BB962C8B-B14F-4D97-AF65-F5344CB8AC3E}">
        <p14:creationId xmlns:p14="http://schemas.microsoft.com/office/powerpoint/2010/main" val="3711268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7DFFB8"/>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0F018C-AAB4-7D64-4C22-A5AC705E5007}"/>
              </a:ext>
            </a:extLst>
          </p:cNvPr>
          <p:cNvSpPr>
            <a:spLocks noGrp="1"/>
          </p:cNvSpPr>
          <p:nvPr>
            <p:ph idx="1"/>
          </p:nvPr>
        </p:nvSpPr>
        <p:spPr>
          <a:xfrm>
            <a:off x="219075" y="91189"/>
            <a:ext cx="11410950" cy="6675622"/>
          </a:xfrm>
        </p:spPr>
        <p:txBody>
          <a:bodyPr>
            <a:normAutofit/>
          </a:bodyPr>
          <a:lstStyle/>
          <a:p>
            <a:pPr marL="0" indent="0">
              <a:buNone/>
            </a:pPr>
            <a:r>
              <a:rPr lang="en-US" sz="2400" b="1" dirty="0"/>
              <a:t>3.Weekly Retention:</a:t>
            </a:r>
          </a:p>
        </p:txBody>
      </p:sp>
      <p:pic>
        <p:nvPicPr>
          <p:cNvPr id="7" name="Picture 6">
            <a:extLst>
              <a:ext uri="{FF2B5EF4-FFF2-40B4-BE49-F238E27FC236}">
                <a16:creationId xmlns:a16="http://schemas.microsoft.com/office/drawing/2014/main" id="{50E26366-54CA-3104-EB23-62DBB94B54F7}"/>
              </a:ext>
            </a:extLst>
          </p:cNvPr>
          <p:cNvPicPr>
            <a:picLocks noChangeAspect="1"/>
          </p:cNvPicPr>
          <p:nvPr/>
        </p:nvPicPr>
        <p:blipFill>
          <a:blip r:embed="rId2"/>
          <a:stretch>
            <a:fillRect/>
          </a:stretch>
        </p:blipFill>
        <p:spPr>
          <a:xfrm>
            <a:off x="130706" y="624588"/>
            <a:ext cx="5965294" cy="5757162"/>
          </a:xfrm>
          <a:prstGeom prst="rect">
            <a:avLst/>
          </a:prstGeom>
        </p:spPr>
      </p:pic>
      <p:pic>
        <p:nvPicPr>
          <p:cNvPr id="9" name="Picture 8">
            <a:extLst>
              <a:ext uri="{FF2B5EF4-FFF2-40B4-BE49-F238E27FC236}">
                <a16:creationId xmlns:a16="http://schemas.microsoft.com/office/drawing/2014/main" id="{AC017B8E-EEB3-900A-ED79-283FA347297B}"/>
              </a:ext>
            </a:extLst>
          </p:cNvPr>
          <p:cNvPicPr>
            <a:picLocks noChangeAspect="1"/>
          </p:cNvPicPr>
          <p:nvPr/>
        </p:nvPicPr>
        <p:blipFill>
          <a:blip r:embed="rId3"/>
          <a:stretch>
            <a:fillRect/>
          </a:stretch>
        </p:blipFill>
        <p:spPr>
          <a:xfrm>
            <a:off x="6184369" y="624588"/>
            <a:ext cx="5876926" cy="5757162"/>
          </a:xfrm>
          <a:prstGeom prst="rect">
            <a:avLst/>
          </a:prstGeom>
        </p:spPr>
      </p:pic>
    </p:spTree>
    <p:extLst>
      <p:ext uri="{BB962C8B-B14F-4D97-AF65-F5344CB8AC3E}">
        <p14:creationId xmlns:p14="http://schemas.microsoft.com/office/powerpoint/2010/main" val="766422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7DFFB8"/>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988BA6-8FA6-BAF4-5676-7840A3FBCA4A}"/>
              </a:ext>
            </a:extLst>
          </p:cNvPr>
          <p:cNvSpPr>
            <a:spLocks noGrp="1"/>
          </p:cNvSpPr>
          <p:nvPr>
            <p:ph idx="1"/>
          </p:nvPr>
        </p:nvSpPr>
        <p:spPr>
          <a:xfrm>
            <a:off x="447675" y="285751"/>
            <a:ext cx="11315700" cy="6219824"/>
          </a:xfrm>
        </p:spPr>
        <p:txBody>
          <a:bodyPr>
            <a:normAutofit/>
          </a:bodyPr>
          <a:lstStyle/>
          <a:p>
            <a:pPr marL="0" indent="0">
              <a:buNone/>
            </a:pPr>
            <a:r>
              <a:rPr lang="en-US" sz="2400" b="1" dirty="0"/>
              <a:t>4.Weekly Engagement:</a:t>
            </a:r>
          </a:p>
        </p:txBody>
      </p:sp>
      <p:pic>
        <p:nvPicPr>
          <p:cNvPr id="5" name="Picture 4">
            <a:extLst>
              <a:ext uri="{FF2B5EF4-FFF2-40B4-BE49-F238E27FC236}">
                <a16:creationId xmlns:a16="http://schemas.microsoft.com/office/drawing/2014/main" id="{4C6F3C83-B761-770C-B0F6-8F76A3F1ABA5}"/>
              </a:ext>
            </a:extLst>
          </p:cNvPr>
          <p:cNvPicPr>
            <a:picLocks noChangeAspect="1"/>
          </p:cNvPicPr>
          <p:nvPr/>
        </p:nvPicPr>
        <p:blipFill>
          <a:blip r:embed="rId2"/>
          <a:stretch>
            <a:fillRect/>
          </a:stretch>
        </p:blipFill>
        <p:spPr>
          <a:xfrm>
            <a:off x="1238250" y="828675"/>
            <a:ext cx="9915525" cy="5829299"/>
          </a:xfrm>
          <a:prstGeom prst="rect">
            <a:avLst/>
          </a:prstGeom>
        </p:spPr>
      </p:pic>
    </p:spTree>
    <p:extLst>
      <p:ext uri="{BB962C8B-B14F-4D97-AF65-F5344CB8AC3E}">
        <p14:creationId xmlns:p14="http://schemas.microsoft.com/office/powerpoint/2010/main" val="4154341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rgbClr val="7DFFB8"/>
        </a:solid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B70289C-DBE9-BD64-071F-081EC0E11BA8}"/>
              </a:ext>
            </a:extLst>
          </p:cNvPr>
          <p:cNvSpPr>
            <a:spLocks noGrp="1"/>
          </p:cNvSpPr>
          <p:nvPr>
            <p:ph idx="1"/>
          </p:nvPr>
        </p:nvSpPr>
        <p:spPr>
          <a:xfrm>
            <a:off x="352425" y="371475"/>
            <a:ext cx="11525250" cy="6115050"/>
          </a:xfrm>
        </p:spPr>
        <p:txBody>
          <a:bodyPr>
            <a:normAutofit/>
          </a:bodyPr>
          <a:lstStyle/>
          <a:p>
            <a:pPr marL="0" indent="0">
              <a:buNone/>
            </a:pPr>
            <a:r>
              <a:rPr lang="en-US" sz="2400" b="1" dirty="0"/>
              <a:t>5.Email Engagement:</a:t>
            </a:r>
          </a:p>
        </p:txBody>
      </p:sp>
      <p:pic>
        <p:nvPicPr>
          <p:cNvPr id="9" name="Picture 8">
            <a:extLst>
              <a:ext uri="{FF2B5EF4-FFF2-40B4-BE49-F238E27FC236}">
                <a16:creationId xmlns:a16="http://schemas.microsoft.com/office/drawing/2014/main" id="{9645DA40-852B-366F-FB77-75825C147C25}"/>
              </a:ext>
            </a:extLst>
          </p:cNvPr>
          <p:cNvPicPr>
            <a:picLocks noChangeAspect="1"/>
          </p:cNvPicPr>
          <p:nvPr/>
        </p:nvPicPr>
        <p:blipFill>
          <a:blip r:embed="rId2"/>
          <a:stretch>
            <a:fillRect/>
          </a:stretch>
        </p:blipFill>
        <p:spPr>
          <a:xfrm>
            <a:off x="1281112" y="988502"/>
            <a:ext cx="9648825" cy="5402773"/>
          </a:xfrm>
          <a:prstGeom prst="rect">
            <a:avLst/>
          </a:prstGeom>
        </p:spPr>
      </p:pic>
    </p:spTree>
    <p:extLst>
      <p:ext uri="{BB962C8B-B14F-4D97-AF65-F5344CB8AC3E}">
        <p14:creationId xmlns:p14="http://schemas.microsoft.com/office/powerpoint/2010/main" val="3837149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rgbClr val="7DFFB8"/>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6935C0-D4E4-9B63-15A3-752F1C422FAE}"/>
              </a:ext>
            </a:extLst>
          </p:cNvPr>
          <p:cNvSpPr>
            <a:spLocks noGrp="1"/>
          </p:cNvSpPr>
          <p:nvPr>
            <p:ph idx="1"/>
          </p:nvPr>
        </p:nvSpPr>
        <p:spPr>
          <a:xfrm>
            <a:off x="485775" y="485775"/>
            <a:ext cx="10639425" cy="5466969"/>
          </a:xfrm>
        </p:spPr>
        <p:txBody>
          <a:bodyPr>
            <a:normAutofit/>
          </a:bodyPr>
          <a:lstStyle/>
          <a:p>
            <a:pPr marL="0" indent="0">
              <a:buNone/>
            </a:pPr>
            <a:r>
              <a:rPr lang="en-US" sz="3600" dirty="0">
                <a:latin typeface="+mj-lt"/>
              </a:rPr>
              <a:t>Result : </a:t>
            </a:r>
          </a:p>
          <a:p>
            <a:pPr marL="0" indent="0">
              <a:buNone/>
            </a:pPr>
            <a:r>
              <a:rPr lang="en-US" sz="2400" dirty="0"/>
              <a:t>Extracted many useful analysis that could help in making data driven decisions making for the business. </a:t>
            </a:r>
          </a:p>
          <a:p>
            <a:pPr marL="0" indent="0">
              <a:buNone/>
            </a:pPr>
            <a:r>
              <a:rPr lang="en-US" sz="2400" dirty="0"/>
              <a:t>In this task, I have many basics as well as advanced concepts related to SQL and this project helped me to understand those concepts experimentally.</a:t>
            </a:r>
          </a:p>
          <a:p>
            <a:pPr marL="0" indent="0">
              <a:buNone/>
            </a:pPr>
            <a:endParaRPr lang="en-US" sz="2400" dirty="0"/>
          </a:p>
          <a:p>
            <a:pPr marL="0" indent="0">
              <a:buNone/>
            </a:pPr>
            <a:r>
              <a:rPr lang="en-US" sz="2400" b="1" dirty="0"/>
              <a:t>All the tables and data that were extracted where attached in the following sheet: </a:t>
            </a:r>
          </a:p>
          <a:p>
            <a:pPr marL="0" indent="0">
              <a:buNone/>
            </a:pPr>
            <a:endParaRPr lang="en-US" sz="2400" dirty="0"/>
          </a:p>
        </p:txBody>
      </p:sp>
      <p:graphicFrame>
        <p:nvGraphicFramePr>
          <p:cNvPr id="5" name="Object 4">
            <a:extLst>
              <a:ext uri="{FF2B5EF4-FFF2-40B4-BE49-F238E27FC236}">
                <a16:creationId xmlns:a16="http://schemas.microsoft.com/office/drawing/2014/main" id="{DEE8A80B-1B20-0E05-0CBE-1DACBE1E8B1D}"/>
              </a:ext>
            </a:extLst>
          </p:cNvPr>
          <p:cNvGraphicFramePr>
            <a:graphicFrameLocks noChangeAspect="1"/>
          </p:cNvGraphicFramePr>
          <p:nvPr>
            <p:extLst>
              <p:ext uri="{D42A27DB-BD31-4B8C-83A1-F6EECF244321}">
                <p14:modId xmlns:p14="http://schemas.microsoft.com/office/powerpoint/2010/main" val="2610771439"/>
              </p:ext>
            </p:extLst>
          </p:nvPr>
        </p:nvGraphicFramePr>
        <p:xfrm>
          <a:off x="4733924" y="4467225"/>
          <a:ext cx="1814139" cy="1571625"/>
        </p:xfrm>
        <a:graphic>
          <a:graphicData uri="http://schemas.openxmlformats.org/presentationml/2006/ole">
            <mc:AlternateContent xmlns:mc="http://schemas.openxmlformats.org/markup-compatibility/2006">
              <mc:Choice xmlns:v="urn:schemas-microsoft-com:vml" Requires="v">
                <p:oleObj name="Macro-Enabled Worksheet" showAsIcon="1" r:id="rId2" imgW="914400" imgH="792417" progId="Excel.SheetMacroEnabled.12">
                  <p:embed/>
                </p:oleObj>
              </mc:Choice>
              <mc:Fallback>
                <p:oleObj name="Macro-Enabled Worksheet" showAsIcon="1" r:id="rId2" imgW="914400" imgH="792417" progId="Excel.SheetMacroEnabled.12">
                  <p:embed/>
                  <p:pic>
                    <p:nvPicPr>
                      <p:cNvPr id="0" name=""/>
                      <p:cNvPicPr/>
                      <p:nvPr/>
                    </p:nvPicPr>
                    <p:blipFill>
                      <a:blip r:embed="rId3"/>
                      <a:stretch>
                        <a:fillRect/>
                      </a:stretch>
                    </p:blipFill>
                    <p:spPr>
                      <a:xfrm>
                        <a:off x="4733924" y="4467225"/>
                        <a:ext cx="1814139" cy="1571625"/>
                      </a:xfrm>
                      <a:prstGeom prst="rect">
                        <a:avLst/>
                      </a:prstGeom>
                    </p:spPr>
                  </p:pic>
                </p:oleObj>
              </mc:Fallback>
            </mc:AlternateContent>
          </a:graphicData>
        </a:graphic>
      </p:graphicFrame>
    </p:spTree>
    <p:extLst>
      <p:ext uri="{BB962C8B-B14F-4D97-AF65-F5344CB8AC3E}">
        <p14:creationId xmlns:p14="http://schemas.microsoft.com/office/powerpoint/2010/main" val="2861947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7DFFB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468630" y="1048604"/>
            <a:ext cx="10058400" cy="446822"/>
          </a:xfrm>
        </p:spPr>
        <p:txBody>
          <a:bodyPr>
            <a:normAutofit fontScale="90000"/>
          </a:bodyPr>
          <a:lstStyle/>
          <a:p>
            <a:r>
              <a:rPr lang="en-US" b="1" dirty="0"/>
              <a:t>Project Description :-</a:t>
            </a:r>
            <a:br>
              <a:rPr lang="en-US" dirty="0"/>
            </a:br>
            <a:endParaRPr lang="en-US" dirty="0"/>
          </a:p>
        </p:txBody>
      </p:sp>
      <p:sp>
        <p:nvSpPr>
          <p:cNvPr id="6" name="TextBox 5">
            <a:extLst>
              <a:ext uri="{FF2B5EF4-FFF2-40B4-BE49-F238E27FC236}">
                <a16:creationId xmlns:a16="http://schemas.microsoft.com/office/drawing/2014/main" id="{C7B6F310-493D-4EC1-0B1D-AD275EA29C79}"/>
              </a:ext>
            </a:extLst>
          </p:cNvPr>
          <p:cNvSpPr txBox="1"/>
          <p:nvPr/>
        </p:nvSpPr>
        <p:spPr>
          <a:xfrm>
            <a:off x="468630" y="1495426"/>
            <a:ext cx="11096625" cy="5047536"/>
          </a:xfrm>
          <a:prstGeom prst="rect">
            <a:avLst/>
          </a:prstGeom>
          <a:noFill/>
        </p:spPr>
        <p:txBody>
          <a:bodyPr wrap="square" rtlCol="0">
            <a:spAutoFit/>
          </a:bodyPr>
          <a:lstStyle/>
          <a:p>
            <a:r>
              <a:rPr lang="en-US" sz="2000" dirty="0"/>
              <a:t>This project involved using MySQL to analyze operational data and investigate metric spikes. The aim was to generate insights and answer queries related to the organization's operations.</a:t>
            </a:r>
          </a:p>
          <a:p>
            <a:endParaRPr lang="en-US" dirty="0"/>
          </a:p>
          <a:p>
            <a:r>
              <a:rPr lang="en-US" sz="2400" b="1" dirty="0"/>
              <a:t>CASE STUDY 01:</a:t>
            </a:r>
          </a:p>
          <a:p>
            <a:endParaRPr lang="en-US" sz="2400" b="1" dirty="0"/>
          </a:p>
          <a:p>
            <a:pPr marL="342900" indent="-342900">
              <a:buAutoNum type="alphaUcPeriod"/>
            </a:pPr>
            <a:r>
              <a:rPr lang="en-US" sz="2000" dirty="0"/>
              <a:t>Number of jobs reviewed: Amount of jobs reviewed over time. Your task: Calculate the number of jobs reviewed per hour per day for November 2020?</a:t>
            </a:r>
          </a:p>
          <a:p>
            <a:pPr marL="342900" indent="-342900">
              <a:buAutoNum type="alphaUcPeriod"/>
            </a:pPr>
            <a:r>
              <a:rPr lang="en-US" sz="2000" dirty="0"/>
              <a:t>Throughput: It is the no. of events happening per second. Your task: Let’s say the above metric is called throughput. Calculate 7 day rolling average of throughput? For throughput, do you prefer daily metric or 7-day rolling and why? </a:t>
            </a:r>
          </a:p>
          <a:p>
            <a:pPr marL="342900" indent="-342900">
              <a:buAutoNum type="alphaUcPeriod"/>
            </a:pPr>
            <a:r>
              <a:rPr lang="en-US" sz="2000" dirty="0"/>
              <a:t>Percentage share of each language: Share of each language for different contents. Your task: Calculate the percentage share of each language in the last 30 days?</a:t>
            </a:r>
          </a:p>
          <a:p>
            <a:pPr marL="342900" indent="-342900">
              <a:buAutoNum type="alphaUcPeriod"/>
            </a:pPr>
            <a:r>
              <a:rPr lang="en-US" sz="2000" dirty="0"/>
              <a:t>Duplicate rows: Rows that have the same value present in them. Your task: Let’s say you see some duplicate rows in the data. How will you display duplicates from the table?</a:t>
            </a:r>
          </a:p>
          <a:p>
            <a:endParaRPr lang="en-US" b="1" dirty="0"/>
          </a:p>
          <a:p>
            <a:endParaRPr lang="en-US" dirty="0"/>
          </a:p>
        </p:txBody>
      </p:sp>
    </p:spTree>
    <p:extLst>
      <p:ext uri="{BB962C8B-B14F-4D97-AF65-F5344CB8AC3E}">
        <p14:creationId xmlns:p14="http://schemas.microsoft.com/office/powerpoint/2010/main" val="3192257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rgbClr val="7DFFB8"/>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7E585E-53CE-C99E-1AC0-8ABB72879DB5}"/>
              </a:ext>
            </a:extLst>
          </p:cNvPr>
          <p:cNvSpPr>
            <a:spLocks noGrp="1"/>
          </p:cNvSpPr>
          <p:nvPr>
            <p:ph idx="1"/>
          </p:nvPr>
        </p:nvSpPr>
        <p:spPr>
          <a:xfrm>
            <a:off x="933450" y="771525"/>
            <a:ext cx="10058400" cy="5124069"/>
          </a:xfrm>
        </p:spPr>
        <p:txBody>
          <a:bodyPr/>
          <a:lstStyle/>
          <a:p>
            <a:pPr marL="0" indent="0">
              <a:buNone/>
            </a:pPr>
            <a:r>
              <a:rPr lang="en-US" sz="2400" b="1" dirty="0"/>
              <a:t>CASE STUDY 2:</a:t>
            </a:r>
          </a:p>
          <a:p>
            <a:pPr marL="0" indent="0">
              <a:buNone/>
            </a:pPr>
            <a:r>
              <a:rPr lang="en-US" sz="2000" dirty="0"/>
              <a:t>A. User Engagement: To measure the activeness of a user. Measuring if the user finds quality in a product/service. Your task: Calculate the weekly user engagement? </a:t>
            </a:r>
          </a:p>
          <a:p>
            <a:pPr marL="0" indent="0">
              <a:buNone/>
            </a:pPr>
            <a:r>
              <a:rPr lang="en-US" sz="2000" dirty="0"/>
              <a:t>B. User Growth: Amount of users growing over time for a product. Your task: Calculate the user growth for product?</a:t>
            </a:r>
          </a:p>
          <a:p>
            <a:pPr marL="0" indent="0">
              <a:buNone/>
            </a:pPr>
            <a:r>
              <a:rPr lang="en-US" sz="2000" dirty="0"/>
              <a:t> C. Weekly Retention: Users getting retained weekly after signing-up for a product. Your task: Calculate the weekly retention of users-sign up cohort?</a:t>
            </a:r>
          </a:p>
          <a:p>
            <a:pPr marL="0" indent="0">
              <a:buNone/>
            </a:pPr>
            <a:r>
              <a:rPr lang="en-US" sz="2000" dirty="0"/>
              <a:t> D. Weekly Engagement: To measure the activeness of a user. Measuring if the user finds quality in a product/service weekly. Your task: Calculate the weekly engagement per device? </a:t>
            </a:r>
          </a:p>
          <a:p>
            <a:pPr marL="0" indent="0">
              <a:buNone/>
            </a:pPr>
            <a:r>
              <a:rPr lang="en-US" sz="2000" dirty="0"/>
              <a:t>E. Email Engagement: Users engaging with the email service. Your task: Calculate the email engagement metrics?</a:t>
            </a:r>
          </a:p>
        </p:txBody>
      </p:sp>
    </p:spTree>
    <p:extLst>
      <p:ext uri="{BB962C8B-B14F-4D97-AF65-F5344CB8AC3E}">
        <p14:creationId xmlns:p14="http://schemas.microsoft.com/office/powerpoint/2010/main" val="307008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7DFFB8"/>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2C91D1-4E6E-E6DD-E808-73FBD04CB37F}"/>
              </a:ext>
            </a:extLst>
          </p:cNvPr>
          <p:cNvSpPr>
            <a:spLocks noGrp="1"/>
          </p:cNvSpPr>
          <p:nvPr>
            <p:ph idx="1"/>
          </p:nvPr>
        </p:nvSpPr>
        <p:spPr>
          <a:xfrm>
            <a:off x="1066800" y="419100"/>
            <a:ext cx="10058400" cy="5533644"/>
          </a:xfrm>
        </p:spPr>
        <p:txBody>
          <a:bodyPr>
            <a:normAutofit/>
          </a:bodyPr>
          <a:lstStyle/>
          <a:p>
            <a:pPr marL="0" indent="0">
              <a:buNone/>
            </a:pPr>
            <a:r>
              <a:rPr lang="en-US" sz="2400" b="1" dirty="0"/>
              <a:t>Approach:</a:t>
            </a:r>
          </a:p>
          <a:p>
            <a:pPr marL="0" marR="0" lvl="0" indent="0" algn="just">
              <a:lnSpc>
                <a:spcPct val="107000"/>
              </a:lnSpc>
              <a:spcBef>
                <a:spcPts val="0"/>
              </a:spcBef>
              <a:spcAft>
                <a:spcPts val="0"/>
              </a:spcAft>
              <a:buNone/>
            </a:pPr>
            <a:r>
              <a:rPr lang="en-IN" sz="2400" kern="100" dirty="0">
                <a:solidFill>
                  <a:srgbClr val="000000"/>
                </a:solidFill>
                <a:effectLst/>
                <a:ea typeface="Calibri" panose="020F0502020204030204" pitchFamily="34" charset="0"/>
                <a:cs typeface="Mangal" panose="02040503050203030202" pitchFamily="18" charset="0"/>
              </a:rPr>
              <a:t>Use SQL to create a database that can store the data and support the queries that we need to perform the analysis and load the data into the database. Use SQL queries to perform the analysis and retrieve the insights you want to extract.</a:t>
            </a:r>
          </a:p>
          <a:p>
            <a:pPr marL="0" marR="0" lvl="0" indent="0" algn="just">
              <a:lnSpc>
                <a:spcPct val="107000"/>
              </a:lnSpc>
              <a:spcBef>
                <a:spcPts val="0"/>
              </a:spcBef>
              <a:spcAft>
                <a:spcPts val="0"/>
              </a:spcAft>
              <a:buNone/>
            </a:pPr>
            <a:endParaRPr lang="en-IN" sz="2400" kern="100" dirty="0">
              <a:solidFill>
                <a:srgbClr val="000000"/>
              </a:solidFill>
              <a:ea typeface="Calibri" panose="020F0502020204030204" pitchFamily="34" charset="0"/>
              <a:cs typeface="Mangal" panose="02040503050203030202" pitchFamily="18" charset="0"/>
            </a:endParaRPr>
          </a:p>
          <a:p>
            <a:pPr marL="0" marR="0" lvl="0" indent="0" algn="just">
              <a:lnSpc>
                <a:spcPct val="107000"/>
              </a:lnSpc>
              <a:spcBef>
                <a:spcPts val="0"/>
              </a:spcBef>
              <a:spcAft>
                <a:spcPts val="0"/>
              </a:spcAft>
              <a:buNone/>
            </a:pPr>
            <a:r>
              <a:rPr lang="en-US" sz="2400" b="1" kern="100" dirty="0">
                <a:effectLst/>
                <a:ea typeface="Calibri" panose="020F0502020204030204" pitchFamily="34" charset="0"/>
                <a:cs typeface="Mangal" panose="02040503050203030202" pitchFamily="18" charset="0"/>
              </a:rPr>
              <a:t>Tech-Stack Used :</a:t>
            </a:r>
          </a:p>
          <a:p>
            <a:pPr marL="0" marR="0" lvl="0" indent="0" algn="just">
              <a:lnSpc>
                <a:spcPct val="107000"/>
              </a:lnSpc>
              <a:spcBef>
                <a:spcPts val="0"/>
              </a:spcBef>
              <a:spcAft>
                <a:spcPts val="0"/>
              </a:spcAft>
              <a:buNone/>
            </a:pPr>
            <a:r>
              <a:rPr lang="en-US" sz="2400" dirty="0"/>
              <a:t>MySQL Workbench 8.0 CE </a:t>
            </a:r>
          </a:p>
          <a:p>
            <a:pPr marL="0" marR="0" lvl="0" indent="0" algn="just">
              <a:lnSpc>
                <a:spcPct val="107000"/>
              </a:lnSpc>
              <a:spcBef>
                <a:spcPts val="0"/>
              </a:spcBef>
              <a:spcAft>
                <a:spcPts val="0"/>
              </a:spcAft>
              <a:buNone/>
            </a:pPr>
            <a:endParaRPr lang="en-US" sz="2400" b="1" kern="100" dirty="0">
              <a:effectLst/>
              <a:ea typeface="Calibri" panose="020F0502020204030204" pitchFamily="34" charset="0"/>
              <a:cs typeface="Mangal" panose="02040503050203030202" pitchFamily="18" charset="0"/>
            </a:endParaRPr>
          </a:p>
          <a:p>
            <a:pPr marL="0" marR="0" lvl="0" indent="0" algn="just">
              <a:lnSpc>
                <a:spcPct val="107000"/>
              </a:lnSpc>
              <a:spcBef>
                <a:spcPts val="0"/>
              </a:spcBef>
              <a:spcAft>
                <a:spcPts val="0"/>
              </a:spcAft>
              <a:buNone/>
            </a:pPr>
            <a:r>
              <a:rPr lang="en-US" sz="2400" b="1" kern="100" dirty="0">
                <a:effectLst/>
                <a:ea typeface="Calibri" panose="020F0502020204030204" pitchFamily="34" charset="0"/>
                <a:cs typeface="Mangal" panose="02040503050203030202" pitchFamily="18" charset="0"/>
              </a:rPr>
              <a:t>Insights:</a:t>
            </a:r>
            <a:endParaRPr lang="en-US" sz="2400" kern="100" dirty="0">
              <a:effectLst/>
              <a:ea typeface="Calibri" panose="020F0502020204030204" pitchFamily="34" charset="0"/>
              <a:cs typeface="Mangal" panose="02040503050203030202" pitchFamily="18" charset="0"/>
            </a:endParaRPr>
          </a:p>
          <a:p>
            <a:pPr marL="0" marR="0" lvl="0" indent="0" algn="just">
              <a:lnSpc>
                <a:spcPct val="107000"/>
              </a:lnSpc>
              <a:spcBef>
                <a:spcPts val="0"/>
              </a:spcBef>
              <a:spcAft>
                <a:spcPts val="0"/>
              </a:spcAft>
              <a:buNone/>
            </a:pPr>
            <a:r>
              <a:rPr lang="en-US" sz="2400" kern="100" dirty="0">
                <a:ea typeface="Calibri" panose="020F0502020204030204" pitchFamily="34" charset="0"/>
                <a:cs typeface="Mangal" panose="02040503050203030202" pitchFamily="18" charset="0"/>
              </a:rPr>
              <a:t>T</a:t>
            </a:r>
            <a:r>
              <a:rPr lang="en-US" sz="2400" kern="100" dirty="0">
                <a:effectLst/>
                <a:ea typeface="Calibri" panose="020F0502020204030204" pitchFamily="34" charset="0"/>
                <a:cs typeface="Mangal" panose="02040503050203030202" pitchFamily="18" charset="0"/>
              </a:rPr>
              <a:t>he queries were performed and recorded the observations based on the questions that were asked and the followings were results.</a:t>
            </a:r>
          </a:p>
          <a:p>
            <a:pPr marL="0" marR="0" lvl="0" indent="0" algn="just">
              <a:lnSpc>
                <a:spcPct val="107000"/>
              </a:lnSpc>
              <a:spcBef>
                <a:spcPts val="0"/>
              </a:spcBef>
              <a:spcAft>
                <a:spcPts val="0"/>
              </a:spcAft>
              <a:buNone/>
            </a:pPr>
            <a:endParaRPr lang="en-US" sz="2400" b="1" kern="100" dirty="0">
              <a:effectLst/>
              <a:ea typeface="Calibri" panose="020F0502020204030204" pitchFamily="34" charset="0"/>
              <a:cs typeface="Mangal" panose="02040503050203030202" pitchFamily="18" charset="0"/>
            </a:endParaRPr>
          </a:p>
          <a:p>
            <a:pPr marL="0" indent="0">
              <a:buNone/>
            </a:pPr>
            <a:endParaRPr lang="en-US" sz="2400" dirty="0"/>
          </a:p>
        </p:txBody>
      </p:sp>
    </p:spTree>
    <p:extLst>
      <p:ext uri="{BB962C8B-B14F-4D97-AF65-F5344CB8AC3E}">
        <p14:creationId xmlns:p14="http://schemas.microsoft.com/office/powerpoint/2010/main" val="2827827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rgbClr val="7DFFB8"/>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EBD128-FF01-6252-52A5-ACBBF0278D0C}"/>
              </a:ext>
            </a:extLst>
          </p:cNvPr>
          <p:cNvSpPr>
            <a:spLocks noGrp="1"/>
          </p:cNvSpPr>
          <p:nvPr>
            <p:ph idx="1"/>
          </p:nvPr>
        </p:nvSpPr>
        <p:spPr>
          <a:xfrm>
            <a:off x="571500" y="238125"/>
            <a:ext cx="11182350" cy="6248400"/>
          </a:xfrm>
        </p:spPr>
        <p:txBody>
          <a:bodyPr>
            <a:normAutofit/>
          </a:bodyPr>
          <a:lstStyle/>
          <a:p>
            <a:pPr marL="0" indent="0">
              <a:buNone/>
            </a:pPr>
            <a:r>
              <a:rPr lang="en-US" sz="3600" b="1" dirty="0">
                <a:latin typeface="+mj-lt"/>
              </a:rPr>
              <a:t>Case Study 1 (Job Data)</a:t>
            </a:r>
          </a:p>
          <a:p>
            <a:pPr marL="0" indent="0">
              <a:buNone/>
            </a:pPr>
            <a:r>
              <a:rPr lang="en-US" sz="2400" b="1" dirty="0"/>
              <a:t>1.Number of jobs reviewed: </a:t>
            </a:r>
          </a:p>
        </p:txBody>
      </p:sp>
      <p:pic>
        <p:nvPicPr>
          <p:cNvPr id="5" name="Picture 4">
            <a:extLst>
              <a:ext uri="{FF2B5EF4-FFF2-40B4-BE49-F238E27FC236}">
                <a16:creationId xmlns:a16="http://schemas.microsoft.com/office/drawing/2014/main" id="{FC23AC94-3464-E5FE-80D5-54BEB79E37E4}"/>
              </a:ext>
            </a:extLst>
          </p:cNvPr>
          <p:cNvPicPr>
            <a:picLocks noChangeAspect="1"/>
          </p:cNvPicPr>
          <p:nvPr/>
        </p:nvPicPr>
        <p:blipFill>
          <a:blip r:embed="rId2"/>
          <a:stretch>
            <a:fillRect/>
          </a:stretch>
        </p:blipFill>
        <p:spPr>
          <a:xfrm>
            <a:off x="1943100" y="1558111"/>
            <a:ext cx="8220075" cy="4995089"/>
          </a:xfrm>
          <a:prstGeom prst="rect">
            <a:avLst/>
          </a:prstGeom>
        </p:spPr>
      </p:pic>
    </p:spTree>
    <p:extLst>
      <p:ext uri="{BB962C8B-B14F-4D97-AF65-F5344CB8AC3E}">
        <p14:creationId xmlns:p14="http://schemas.microsoft.com/office/powerpoint/2010/main" val="2775949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rgbClr val="7DFFB8"/>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16D8E9-A957-17B6-98E2-B224EE9CB24C}"/>
              </a:ext>
            </a:extLst>
          </p:cNvPr>
          <p:cNvSpPr>
            <a:spLocks noGrp="1"/>
          </p:cNvSpPr>
          <p:nvPr>
            <p:ph idx="1"/>
          </p:nvPr>
        </p:nvSpPr>
        <p:spPr>
          <a:xfrm>
            <a:off x="1066800" y="381000"/>
            <a:ext cx="10058400" cy="5571744"/>
          </a:xfrm>
        </p:spPr>
        <p:txBody>
          <a:bodyPr>
            <a:normAutofit/>
          </a:bodyPr>
          <a:lstStyle/>
          <a:p>
            <a:pPr marL="0" indent="0">
              <a:buNone/>
            </a:pPr>
            <a:r>
              <a:rPr lang="en-US" sz="2400" b="1" dirty="0"/>
              <a:t>2.Throughput: </a:t>
            </a:r>
          </a:p>
        </p:txBody>
      </p:sp>
      <p:pic>
        <p:nvPicPr>
          <p:cNvPr id="5" name="Picture 4">
            <a:extLst>
              <a:ext uri="{FF2B5EF4-FFF2-40B4-BE49-F238E27FC236}">
                <a16:creationId xmlns:a16="http://schemas.microsoft.com/office/drawing/2014/main" id="{1C3B8837-7A4A-49CC-7A10-D220EC9435C0}"/>
              </a:ext>
            </a:extLst>
          </p:cNvPr>
          <p:cNvPicPr>
            <a:picLocks noChangeAspect="1"/>
          </p:cNvPicPr>
          <p:nvPr/>
        </p:nvPicPr>
        <p:blipFill>
          <a:blip r:embed="rId2"/>
          <a:stretch>
            <a:fillRect/>
          </a:stretch>
        </p:blipFill>
        <p:spPr>
          <a:xfrm>
            <a:off x="1562100" y="1038225"/>
            <a:ext cx="8848725" cy="5438775"/>
          </a:xfrm>
          <a:prstGeom prst="rect">
            <a:avLst/>
          </a:prstGeom>
        </p:spPr>
      </p:pic>
    </p:spTree>
    <p:extLst>
      <p:ext uri="{BB962C8B-B14F-4D97-AF65-F5344CB8AC3E}">
        <p14:creationId xmlns:p14="http://schemas.microsoft.com/office/powerpoint/2010/main" val="763721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rgbClr val="7DFFB8"/>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F223DD-5097-BA5B-F853-4964F663C3D4}"/>
              </a:ext>
            </a:extLst>
          </p:cNvPr>
          <p:cNvSpPr>
            <a:spLocks noGrp="1"/>
          </p:cNvSpPr>
          <p:nvPr>
            <p:ph idx="1"/>
          </p:nvPr>
        </p:nvSpPr>
        <p:spPr>
          <a:xfrm>
            <a:off x="1066800" y="476250"/>
            <a:ext cx="10058400" cy="5476494"/>
          </a:xfrm>
        </p:spPr>
        <p:txBody>
          <a:bodyPr>
            <a:normAutofit/>
          </a:bodyPr>
          <a:lstStyle/>
          <a:p>
            <a:pPr marL="0" indent="0">
              <a:buNone/>
            </a:pPr>
            <a:r>
              <a:rPr lang="en-US" sz="2400" b="1" dirty="0"/>
              <a:t>3.Percentage share of each language:</a:t>
            </a:r>
          </a:p>
        </p:txBody>
      </p:sp>
      <p:pic>
        <p:nvPicPr>
          <p:cNvPr id="5" name="Picture 4">
            <a:extLst>
              <a:ext uri="{FF2B5EF4-FFF2-40B4-BE49-F238E27FC236}">
                <a16:creationId xmlns:a16="http://schemas.microsoft.com/office/drawing/2014/main" id="{A3F06D10-EDC4-CFA1-2A07-34179FC26485}"/>
              </a:ext>
            </a:extLst>
          </p:cNvPr>
          <p:cNvPicPr>
            <a:picLocks noChangeAspect="1"/>
          </p:cNvPicPr>
          <p:nvPr/>
        </p:nvPicPr>
        <p:blipFill>
          <a:blip r:embed="rId2"/>
          <a:stretch>
            <a:fillRect/>
          </a:stretch>
        </p:blipFill>
        <p:spPr>
          <a:xfrm>
            <a:off x="1781175" y="1247775"/>
            <a:ext cx="8553450" cy="4991100"/>
          </a:xfrm>
          <a:prstGeom prst="rect">
            <a:avLst/>
          </a:prstGeom>
        </p:spPr>
      </p:pic>
    </p:spTree>
    <p:extLst>
      <p:ext uri="{BB962C8B-B14F-4D97-AF65-F5344CB8AC3E}">
        <p14:creationId xmlns:p14="http://schemas.microsoft.com/office/powerpoint/2010/main" val="1569589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rgbClr val="7DFFB8"/>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7B760B-95A1-9B50-CB09-E5BD2AD0BF7A}"/>
              </a:ext>
            </a:extLst>
          </p:cNvPr>
          <p:cNvSpPr>
            <a:spLocks noGrp="1"/>
          </p:cNvSpPr>
          <p:nvPr>
            <p:ph idx="1"/>
          </p:nvPr>
        </p:nvSpPr>
        <p:spPr>
          <a:xfrm>
            <a:off x="1066800" y="561975"/>
            <a:ext cx="10058400" cy="5390769"/>
          </a:xfrm>
        </p:spPr>
        <p:txBody>
          <a:bodyPr>
            <a:normAutofit/>
          </a:bodyPr>
          <a:lstStyle/>
          <a:p>
            <a:pPr marL="0" indent="0">
              <a:buNone/>
            </a:pPr>
            <a:r>
              <a:rPr lang="en-US" sz="2400" b="1" dirty="0"/>
              <a:t>4.Duplicate rows:</a:t>
            </a:r>
          </a:p>
        </p:txBody>
      </p:sp>
      <p:pic>
        <p:nvPicPr>
          <p:cNvPr id="5" name="Picture 4">
            <a:extLst>
              <a:ext uri="{FF2B5EF4-FFF2-40B4-BE49-F238E27FC236}">
                <a16:creationId xmlns:a16="http://schemas.microsoft.com/office/drawing/2014/main" id="{36EA5DEE-7BEE-854E-85EF-74F495F60CE9}"/>
              </a:ext>
            </a:extLst>
          </p:cNvPr>
          <p:cNvPicPr>
            <a:picLocks noChangeAspect="1"/>
          </p:cNvPicPr>
          <p:nvPr/>
        </p:nvPicPr>
        <p:blipFill>
          <a:blip r:embed="rId2"/>
          <a:stretch>
            <a:fillRect/>
          </a:stretch>
        </p:blipFill>
        <p:spPr>
          <a:xfrm>
            <a:off x="1762125" y="1323975"/>
            <a:ext cx="8362950" cy="5067300"/>
          </a:xfrm>
          <a:prstGeom prst="rect">
            <a:avLst/>
          </a:prstGeom>
        </p:spPr>
      </p:pic>
    </p:spTree>
    <p:extLst>
      <p:ext uri="{BB962C8B-B14F-4D97-AF65-F5344CB8AC3E}">
        <p14:creationId xmlns:p14="http://schemas.microsoft.com/office/powerpoint/2010/main" val="1249840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rgbClr val="7DFFB8"/>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6932B9-C198-E647-178A-2761848E4B7A}"/>
              </a:ext>
            </a:extLst>
          </p:cNvPr>
          <p:cNvSpPr>
            <a:spLocks noGrp="1"/>
          </p:cNvSpPr>
          <p:nvPr>
            <p:ph idx="1"/>
          </p:nvPr>
        </p:nvSpPr>
        <p:spPr>
          <a:xfrm>
            <a:off x="609600" y="361950"/>
            <a:ext cx="10515600" cy="5590794"/>
          </a:xfrm>
        </p:spPr>
        <p:txBody>
          <a:bodyPr>
            <a:normAutofit/>
          </a:bodyPr>
          <a:lstStyle/>
          <a:p>
            <a:pPr marL="0" indent="0">
              <a:buNone/>
            </a:pPr>
            <a:r>
              <a:rPr lang="en-US" sz="2800" b="1" dirty="0">
                <a:latin typeface="+mj-lt"/>
              </a:rPr>
              <a:t>Case Study 2 (Investigating metric spike)</a:t>
            </a:r>
          </a:p>
          <a:p>
            <a:pPr marL="0" indent="0">
              <a:buNone/>
            </a:pPr>
            <a:r>
              <a:rPr lang="en-US" sz="2400" b="1" dirty="0"/>
              <a:t>1.User Engagement:</a:t>
            </a:r>
          </a:p>
          <a:p>
            <a:pPr marL="0" indent="0">
              <a:buNone/>
            </a:pPr>
            <a:endParaRPr lang="en-US" sz="2800" b="1" dirty="0">
              <a:latin typeface="+mj-lt"/>
            </a:endParaRPr>
          </a:p>
        </p:txBody>
      </p:sp>
      <p:pic>
        <p:nvPicPr>
          <p:cNvPr id="8" name="Picture 7">
            <a:extLst>
              <a:ext uri="{FF2B5EF4-FFF2-40B4-BE49-F238E27FC236}">
                <a16:creationId xmlns:a16="http://schemas.microsoft.com/office/drawing/2014/main" id="{96264C0A-F45B-B588-90C6-5D3A4E8302D0}"/>
              </a:ext>
            </a:extLst>
          </p:cNvPr>
          <p:cNvPicPr>
            <a:picLocks noChangeAspect="1"/>
          </p:cNvPicPr>
          <p:nvPr/>
        </p:nvPicPr>
        <p:blipFill>
          <a:blip r:embed="rId2"/>
          <a:stretch>
            <a:fillRect/>
          </a:stretch>
        </p:blipFill>
        <p:spPr>
          <a:xfrm>
            <a:off x="2143126" y="1688808"/>
            <a:ext cx="7581900" cy="4130205"/>
          </a:xfrm>
          <a:prstGeom prst="rect">
            <a:avLst/>
          </a:prstGeom>
        </p:spPr>
      </p:pic>
    </p:spTree>
    <p:extLst>
      <p:ext uri="{BB962C8B-B14F-4D97-AF65-F5344CB8AC3E}">
        <p14:creationId xmlns:p14="http://schemas.microsoft.com/office/powerpoint/2010/main" val="36035391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6">
    <a:dk1>
      <a:sysClr val="windowText" lastClr="000000"/>
    </a:dk1>
    <a:lt1>
      <a:sysClr val="window" lastClr="FFFFFF"/>
    </a:lt1>
    <a:dk2>
      <a:srgbClr val="121316"/>
    </a:dk2>
    <a:lt2>
      <a:srgbClr val="FEFCF7"/>
    </a:lt2>
    <a:accent1>
      <a:srgbClr val="8394A4"/>
    </a:accent1>
    <a:accent2>
      <a:srgbClr val="65739F"/>
    </a:accent2>
    <a:accent3>
      <a:srgbClr val="B2AC8A"/>
    </a:accent3>
    <a:accent4>
      <a:srgbClr val="879BB3"/>
    </a:accent4>
    <a:accent5>
      <a:srgbClr val="D7B579"/>
    </a:accent5>
    <a:accent6>
      <a:srgbClr val="8A9B89"/>
    </a:accent6>
    <a:hlink>
      <a:srgbClr val="85C4D2"/>
    </a:hlink>
    <a:folHlink>
      <a:srgbClr val="8E8CA7"/>
    </a:folHlink>
  </a:clrScheme>
</a:themeOverride>
</file>

<file path=ppt/theme/themeOverride2.xml><?xml version="1.0" encoding="utf-8"?>
<a:themeOverride xmlns:a="http://schemas.openxmlformats.org/drawingml/2006/main">
  <a:clrScheme name="Custom 46">
    <a:dk1>
      <a:sysClr val="windowText" lastClr="000000"/>
    </a:dk1>
    <a:lt1>
      <a:sysClr val="window" lastClr="FFFFFF"/>
    </a:lt1>
    <a:dk2>
      <a:srgbClr val="121316"/>
    </a:dk2>
    <a:lt2>
      <a:srgbClr val="FEFCF7"/>
    </a:lt2>
    <a:accent1>
      <a:srgbClr val="8394A4"/>
    </a:accent1>
    <a:accent2>
      <a:srgbClr val="65739F"/>
    </a:accent2>
    <a:accent3>
      <a:srgbClr val="B2AC8A"/>
    </a:accent3>
    <a:accent4>
      <a:srgbClr val="879BB3"/>
    </a:accent4>
    <a:accent5>
      <a:srgbClr val="D7B579"/>
    </a:accent5>
    <a:accent6>
      <a:srgbClr val="8A9B89"/>
    </a:accent6>
    <a:hlink>
      <a:srgbClr val="85C4D2"/>
    </a:hlink>
    <a:folHlink>
      <a:srgbClr val="8E8CA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F91CDEB-92ED-41DC-BF33-2916A76876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46BCBFB-BBC7-42F1-95CD-058E172363A0}">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259D436-C82E-43E0-8A01-53DF9CED60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{09678A74-580B-48BA-8669-7F9945F4CE20}tf11531919_win32</Template>
  <TotalTime>162</TotalTime>
  <Words>538</Words>
  <Application>Microsoft Office PowerPoint</Application>
  <PresentationFormat>Widescreen</PresentationFormat>
  <Paragraphs>43</Paragraphs>
  <Slides>14</Slides>
  <Notes>2</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14</vt:i4>
      </vt:variant>
    </vt:vector>
  </HeadingPairs>
  <TitlesOfParts>
    <vt:vector size="20" baseType="lpstr">
      <vt:lpstr>Avenir Next LT Pro</vt:lpstr>
      <vt:lpstr>Avenir Next LT Pro Light</vt:lpstr>
      <vt:lpstr>Calibri</vt:lpstr>
      <vt:lpstr>Garamond</vt:lpstr>
      <vt:lpstr>SavonVTI</vt:lpstr>
      <vt:lpstr>Microsoft Excel Macro-Enabled Worksheet</vt:lpstr>
      <vt:lpstr>Operation &amp; Metric Analytics</vt:lpstr>
      <vt:lpstr>Project Description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Operation &amp; Metric Analytics</dc:title>
  <dc:creator>Jeevan Kishore</dc:creator>
  <cp:lastModifiedBy>Jeevan Kishore</cp:lastModifiedBy>
  <cp:revision>2</cp:revision>
  <dcterms:created xsi:type="dcterms:W3CDTF">2023-07-10T15:48:48Z</dcterms:created>
  <dcterms:modified xsi:type="dcterms:W3CDTF">2023-07-11T08:08:19Z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